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1" r:id="rId3"/>
    <p:sldId id="263" r:id="rId4"/>
    <p:sldId id="262" r:id="rId5"/>
    <p:sldId id="268" r:id="rId6"/>
    <p:sldId id="269" r:id="rId7"/>
    <p:sldId id="266" r:id="rId8"/>
    <p:sldId id="267" r:id="rId9"/>
    <p:sldId id="264" r:id="rId10"/>
    <p:sldId id="260" r:id="rId11"/>
    <p:sldId id="265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1" autoAdjust="0"/>
  </p:normalViewPr>
  <p:slideViewPr>
    <p:cSldViewPr snapToGrid="0">
      <p:cViewPr varScale="1">
        <p:scale>
          <a:sx n="57" d="100"/>
          <a:sy n="57" d="100"/>
        </p:scale>
        <p:origin x="5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16.06.2022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Skip connections: Propagate detailed color or texture information to the decoder of that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5A5ADE8-1FB8-43FD-A675-2B613EE00B6F}" type="datetime1">
              <a:rPr lang="de-DE" smtClean="0"/>
              <a:t>16.06.2022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mp"/><Relationship Id="rId7" Type="http://schemas.openxmlformats.org/officeDocument/2006/relationships/image" Target="../media/image20.gif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Presentation for Ph.D Application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Jingyuan Sha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3F85B1-77BE-8A29-32F6-E889790C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16.06.2022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CADAC-0BE4-0FE5-67DB-FACC6F34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2" y="1553917"/>
            <a:ext cx="6632526" cy="3605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6A092-4E3C-51AE-4BD6-00475175C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54" y="3567847"/>
            <a:ext cx="2937182" cy="28560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41F198-28A4-349B-3E59-61C0CFA0F954}"/>
              </a:ext>
            </a:extLst>
          </p:cNvPr>
          <p:cNvSpPr txBox="1">
            <a:spLocks/>
          </p:cNvSpPr>
          <p:nvPr/>
        </p:nvSpPr>
        <p:spPr>
          <a:xfrm>
            <a:off x="357256" y="700999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RPG Game AI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6654E-8684-E2E0-1A32-FA8C67BA5AB1}"/>
              </a:ext>
            </a:extLst>
          </p:cNvPr>
          <p:cNvGrpSpPr/>
          <p:nvPr/>
        </p:nvGrpSpPr>
        <p:grpSpPr>
          <a:xfrm>
            <a:off x="885878" y="5392388"/>
            <a:ext cx="5331420" cy="1085435"/>
            <a:chOff x="158442" y="5521041"/>
            <a:chExt cx="5331420" cy="10854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E5D8A7-CED1-80A1-C8A1-F36CCAA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193915" y="5521041"/>
              <a:ext cx="1295947" cy="1085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A02AC-B8EB-9CF5-EE2F-CBB32082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30532" y="5521041"/>
              <a:ext cx="1226570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820C54-BD67-0477-3468-A93370F6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1593194" y="5521041"/>
              <a:ext cx="1091322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99AFD5-2968-F63B-44E7-557E1024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158442" y="5521041"/>
              <a:ext cx="1370928" cy="1062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627FD3-67A3-6B92-72B5-E8DA7175C83A}"/>
              </a:ext>
            </a:extLst>
          </p:cNvPr>
          <p:cNvGrpSpPr/>
          <p:nvPr/>
        </p:nvGrpSpPr>
        <p:grpSpPr>
          <a:xfrm>
            <a:off x="6480342" y="700999"/>
            <a:ext cx="5096016" cy="2558986"/>
            <a:chOff x="688849" y="1501528"/>
            <a:chExt cx="9166641" cy="4188915"/>
          </a:xfrm>
        </p:grpSpPr>
        <p:pic>
          <p:nvPicPr>
            <p:cNvPr id="21" name="Grafik 3">
              <a:extLst>
                <a:ext uri="{FF2B5EF4-FFF2-40B4-BE49-F238E27FC236}">
                  <a16:creationId xmlns:a16="http://schemas.microsoft.com/office/drawing/2014/main" id="{2E00BD7D-EF6C-EA13-058F-1E977198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099" y="1856091"/>
              <a:ext cx="7905391" cy="3834352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4B8D965-3697-079B-AAB8-29722EAFF42D}"/>
                </a:ext>
              </a:extLst>
            </p:cNvPr>
            <p:cNvSpPr/>
            <p:nvPr/>
          </p:nvSpPr>
          <p:spPr>
            <a:xfrm>
              <a:off x="688849" y="2202025"/>
              <a:ext cx="829679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Start</a:t>
              </a:r>
              <a:endParaRPr lang="en-US" sz="9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B6E24-7F5E-9F80-1B80-BAD87309BC2F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518528" y="2379307"/>
              <a:ext cx="653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73C9A0D-ED26-9E5F-8DE4-81400896D0E0}"/>
                </a:ext>
              </a:extLst>
            </p:cNvPr>
            <p:cNvSpPr/>
            <p:nvPr/>
          </p:nvSpPr>
          <p:spPr>
            <a:xfrm>
              <a:off x="9088016" y="1501528"/>
              <a:ext cx="671804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/>
                <a:t>End</a:t>
              </a:r>
              <a:endParaRPr lang="en-US" sz="8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26D118-70DC-D4D4-FF39-3711896A3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3918" y="1856091"/>
              <a:ext cx="0" cy="34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74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321A0-6F88-C621-FA38-02247414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16.06.2022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CD36-152E-49D4-2985-0ED7C00A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25" y="2465675"/>
            <a:ext cx="7353678" cy="26544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5A973D-39DC-9688-B83B-7198725D5210}"/>
              </a:ext>
            </a:extLst>
          </p:cNvPr>
          <p:cNvSpPr txBox="1">
            <a:spLocks/>
          </p:cNvSpPr>
          <p:nvPr/>
        </p:nvSpPr>
        <p:spPr>
          <a:xfrm>
            <a:off x="357256" y="956188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Project: Sandwich Recipes Planner</a:t>
            </a:r>
          </a:p>
        </p:txBody>
      </p:sp>
    </p:spTree>
    <p:extLst>
      <p:ext uri="{BB962C8B-B14F-4D97-AF65-F5344CB8AC3E}">
        <p14:creationId xmlns:p14="http://schemas.microsoft.com/office/powerpoint/2010/main" val="403523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2689690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(semi-dense)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CB471-C7BB-85A6-EC77-7F9621F0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7" y="1503831"/>
            <a:ext cx="3114133" cy="3101968"/>
          </a:xfrm>
          <a:prstGeom prst="rect">
            <a:avLst/>
          </a:prstGeom>
        </p:spPr>
      </p:pic>
      <p:sp>
        <p:nvSpPr>
          <p:cNvPr id="20" name="Textfeld 13">
            <a:extLst>
              <a:ext uri="{FF2B5EF4-FFF2-40B4-BE49-F238E27FC236}">
                <a16:creationId xmlns:a16="http://schemas.microsoft.com/office/drawing/2014/main" id="{05E87B3C-48A7-DAE6-D58B-8D5AB9779B2E}"/>
              </a:ext>
            </a:extLst>
          </p:cNvPr>
          <p:cNvSpPr txBox="1"/>
          <p:nvPr/>
        </p:nvSpPr>
        <p:spPr>
          <a:xfrm>
            <a:off x="6986294" y="3272492"/>
            <a:ext cx="15156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Standard method compute normal from point cloud using neighboring information or use Shape from shading</a:t>
            </a:r>
          </a:p>
        </p:txBody>
      </p:sp>
      <p:sp>
        <p:nvSpPr>
          <p:cNvPr id="21" name="Textfeld 13">
            <a:extLst>
              <a:ext uri="{FF2B5EF4-FFF2-40B4-BE49-F238E27FC236}">
                <a16:creationId xmlns:a16="http://schemas.microsoft.com/office/drawing/2014/main" id="{CA55BEB2-CE52-A88F-70C3-75A43A3F51BB}"/>
              </a:ext>
            </a:extLst>
          </p:cNvPr>
          <p:cNvSpPr txBox="1"/>
          <p:nvPr/>
        </p:nvSpPr>
        <p:spPr>
          <a:xfrm>
            <a:off x="3107094" y="5900694"/>
            <a:ext cx="87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are only semi-dense, if mapped on mesh (dense), that is not good at all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Dependent on chose neighbor size. If it is too small, → noise sensitive, If too large → too smooth and not crispy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9955E31-A58E-3EB2-6F80-A45904919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9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A6C0499-F350-8E5B-23FA-D00791E7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7" t="194" r="24798"/>
          <a:stretch/>
        </p:blipFill>
        <p:spPr>
          <a:xfrm>
            <a:off x="8536835" y="1503832"/>
            <a:ext cx="3121080" cy="310196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3054815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(fully dense)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43F1672-A8D6-2ACB-7E5B-8AE15CD45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0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53AC-A026-E81A-A5AD-82364F9B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07" y="854888"/>
            <a:ext cx="11029616" cy="619655"/>
          </a:xfrm>
        </p:spPr>
        <p:txBody>
          <a:bodyPr/>
          <a:lstStyle/>
          <a:p>
            <a:r>
              <a:rPr lang="en-US" dirty="0"/>
              <a:t>Gated Normal Neural Network (GNNN)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2B16-B94B-F1A3-BEA4-C463BA98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5385" y="5254363"/>
            <a:ext cx="2844799" cy="365125"/>
          </a:xfrm>
        </p:spPr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BEF773-A0EA-C8C2-14D8-78D1A55D764C}"/>
              </a:ext>
            </a:extLst>
          </p:cNvPr>
          <p:cNvGrpSpPr/>
          <p:nvPr/>
        </p:nvGrpSpPr>
        <p:grpSpPr>
          <a:xfrm>
            <a:off x="655241" y="1969962"/>
            <a:ext cx="3701252" cy="193490"/>
            <a:chOff x="1123246" y="2563729"/>
            <a:chExt cx="3701252" cy="193490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20F50CC-7E2B-89FC-76B6-A1BB4FB08D37}"/>
                </a:ext>
              </a:extLst>
            </p:cNvPr>
            <p:cNvSpPr/>
            <p:nvPr/>
          </p:nvSpPr>
          <p:spPr>
            <a:xfrm rot="5400000">
              <a:off x="2632008" y="1054967"/>
              <a:ext cx="184994" cy="320251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C4089EC-22D5-DC63-AB83-213175CC24C2}"/>
                </a:ext>
              </a:extLst>
            </p:cNvPr>
            <p:cNvSpPr/>
            <p:nvPr/>
          </p:nvSpPr>
          <p:spPr>
            <a:xfrm rot="5400000">
              <a:off x="4441829" y="2374550"/>
              <a:ext cx="193037" cy="57230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feld 13">
            <a:extLst>
              <a:ext uri="{FF2B5EF4-FFF2-40B4-BE49-F238E27FC236}">
                <a16:creationId xmlns:a16="http://schemas.microsoft.com/office/drawing/2014/main" id="{E478347B-1810-D412-2584-4E4A653396A8}"/>
              </a:ext>
            </a:extLst>
          </p:cNvPr>
          <p:cNvSpPr txBox="1"/>
          <p:nvPr/>
        </p:nvSpPr>
        <p:spPr>
          <a:xfrm>
            <a:off x="446632" y="5311711"/>
            <a:ext cx="144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4E2CEC2C-353A-5CC0-A4A3-42187C8561D2}"/>
              </a:ext>
            </a:extLst>
          </p:cNvPr>
          <p:cNvSpPr txBox="1"/>
          <p:nvPr/>
        </p:nvSpPr>
        <p:spPr>
          <a:xfrm>
            <a:off x="2736292" y="5304290"/>
            <a:ext cx="117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/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Gated Convolution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 to find a mask from data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𝐺𝑎𝑡𝑖𝑛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𝐹𝑒𝑎𝑡𝑢𝑟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𝐹𝑒𝑎𝑡𝑢𝑟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𝐺𝑎𝑡𝑖𝑛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𝑙𝑒𝑎𝑘𝑦𝑅𝑒𝐿𝑈</m:t>
                    </m:r>
                  </m:oMath>
                </a14:m>
                <a:r>
                  <a:rPr lang="de-DE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de-DE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𝑆𝑖𝑔𝑚𝑜𝑖𝑑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blipFill>
                <a:blip r:embed="rId3"/>
                <a:stretch>
                  <a:fillRect l="-419" t="-126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546C481D-C6D0-984B-B21B-676F405C1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10113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/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 Lambertian Reflection constrain to calculate albedo 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known beforehand, predict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𝑚𝑖𝑛𝑖𝑚𝑖𝑧𝑒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lit/>
                      </m:rP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−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blipFill>
                <a:blip r:embed="rId5"/>
                <a:stretch>
                  <a:fillRect l="-444" t="-1442" r="-592" b="-37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D9991F-D60E-595D-C3AD-843CF9D4E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43" y="976126"/>
            <a:ext cx="3810006" cy="540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C2FB8-4F9A-4CD8-E04B-2CDD50AC2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9" y="2592663"/>
            <a:ext cx="3130182" cy="26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3A0E-CE6C-929F-6C06-F90B5BA5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CCC4D8-7DAD-0AEF-931D-2DFF9B38F431}"/>
              </a:ext>
            </a:extLst>
          </p:cNvPr>
          <p:cNvSpPr/>
          <p:nvPr/>
        </p:nvSpPr>
        <p:spPr>
          <a:xfrm>
            <a:off x="7287209" y="2509934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Sigmoid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AC400-18E3-61AF-534E-DDE3234ED990}"/>
              </a:ext>
            </a:extLst>
          </p:cNvPr>
          <p:cNvSpPr/>
          <p:nvPr/>
        </p:nvSpPr>
        <p:spPr>
          <a:xfrm>
            <a:off x="9582540" y="3691808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Conv2D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03ED71-0969-E401-B1C7-41E3F5559D38}"/>
              </a:ext>
            </a:extLst>
          </p:cNvPr>
          <p:cNvSpPr/>
          <p:nvPr/>
        </p:nvSpPr>
        <p:spPr>
          <a:xfrm>
            <a:off x="7287206" y="3691808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Conv2D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B89CC8-5E01-006A-75BF-293A4942155F}"/>
              </a:ext>
            </a:extLst>
          </p:cNvPr>
          <p:cNvSpPr/>
          <p:nvPr/>
        </p:nvSpPr>
        <p:spPr>
          <a:xfrm>
            <a:off x="9479905" y="2509934"/>
            <a:ext cx="1408921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 SemiConden" panose="020B0502040204020203" pitchFamily="34" charset="0"/>
              </a:rPr>
              <a:t>LeakyReLU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D2F08B-95BE-BB8A-8F1A-B4D83493A5A2}"/>
              </a:ext>
            </a:extLst>
          </p:cNvPr>
          <p:cNvSpPr/>
          <p:nvPr/>
        </p:nvSpPr>
        <p:spPr>
          <a:xfrm>
            <a:off x="8490855" y="4873682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FFF87A-1BF7-00A2-B2F8-74CFE71CB24A}"/>
              </a:ext>
            </a:extLst>
          </p:cNvPr>
          <p:cNvSpPr/>
          <p:nvPr/>
        </p:nvSpPr>
        <p:spPr>
          <a:xfrm>
            <a:off x="8332242" y="898069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ED9F-26DF-7245-E60C-8960995BA1A0}"/>
              </a:ext>
            </a:extLst>
          </p:cNvPr>
          <p:cNvSpPr txBox="1"/>
          <p:nvPr/>
        </p:nvSpPr>
        <p:spPr>
          <a:xfrm>
            <a:off x="8218248" y="5855738"/>
            <a:ext cx="196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2053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D017-17D8-AE9A-FD20-4DC67166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FF98AC-4CDF-C8ED-D2EB-0E3416BD5BFD}"/>
              </a:ext>
            </a:extLst>
          </p:cNvPr>
          <p:cNvCxnSpPr/>
          <p:nvPr/>
        </p:nvCxnSpPr>
        <p:spPr>
          <a:xfrm>
            <a:off x="1493902" y="3615685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E9A5BF-96BA-6566-E1C0-53E89687B2E1}"/>
              </a:ext>
            </a:extLst>
          </p:cNvPr>
          <p:cNvCxnSpPr>
            <a:cxnSpLocks/>
          </p:cNvCxnSpPr>
          <p:nvPr/>
        </p:nvCxnSpPr>
        <p:spPr>
          <a:xfrm flipH="1">
            <a:off x="4360985" y="1983832"/>
            <a:ext cx="1533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4908B9-6FC8-A44D-F742-BC2AF36D746D}"/>
              </a:ext>
            </a:extLst>
          </p:cNvPr>
          <p:cNvCxnSpPr>
            <a:cxnSpLocks/>
          </p:cNvCxnSpPr>
          <p:nvPr/>
        </p:nvCxnSpPr>
        <p:spPr>
          <a:xfrm>
            <a:off x="6424265" y="1983832"/>
            <a:ext cx="0" cy="3769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2C13F6-8559-3C2E-9B18-81A29C355BD5}"/>
              </a:ext>
            </a:extLst>
          </p:cNvPr>
          <p:cNvCxnSpPr/>
          <p:nvPr/>
        </p:nvCxnSpPr>
        <p:spPr>
          <a:xfrm>
            <a:off x="4360985" y="1997612"/>
            <a:ext cx="0" cy="369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149C3-B4CC-715D-7DEE-C6D878CA12B7}"/>
              </a:ext>
            </a:extLst>
          </p:cNvPr>
          <p:cNvCxnSpPr/>
          <p:nvPr/>
        </p:nvCxnSpPr>
        <p:spPr>
          <a:xfrm flipH="1">
            <a:off x="4360985" y="1983832"/>
            <a:ext cx="1533378" cy="376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700448-259A-0808-140F-DC7B6E0A7B4E}"/>
              </a:ext>
            </a:extLst>
          </p:cNvPr>
          <p:cNvCxnSpPr/>
          <p:nvPr/>
        </p:nvCxnSpPr>
        <p:spPr>
          <a:xfrm>
            <a:off x="1379015" y="1983832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52689-E2DA-A8E7-C23A-5FE21DF28C3A}"/>
              </a:ext>
            </a:extLst>
          </p:cNvPr>
          <p:cNvCxnSpPr/>
          <p:nvPr/>
        </p:nvCxnSpPr>
        <p:spPr>
          <a:xfrm>
            <a:off x="1083594" y="5753686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577F55-2C88-1438-0C00-6346635FEE84}"/>
              </a:ext>
            </a:extLst>
          </p:cNvPr>
          <p:cNvCxnSpPr>
            <a:cxnSpLocks/>
          </p:cNvCxnSpPr>
          <p:nvPr/>
        </p:nvCxnSpPr>
        <p:spPr>
          <a:xfrm>
            <a:off x="3920216" y="3615685"/>
            <a:ext cx="0" cy="2151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41C083-44D7-7C4B-349B-28D72367F2FD}"/>
              </a:ext>
            </a:extLst>
          </p:cNvPr>
          <p:cNvSpPr txBox="1"/>
          <p:nvPr/>
        </p:nvSpPr>
        <p:spPr>
          <a:xfrm>
            <a:off x="3517754" y="434371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2D8F5-FBD7-1D17-FD80-470F3631AD87}"/>
              </a:ext>
            </a:extLst>
          </p:cNvPr>
          <p:cNvSpPr txBox="1"/>
          <p:nvPr/>
        </p:nvSpPr>
        <p:spPr>
          <a:xfrm>
            <a:off x="6508285" y="40975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D8054-E61A-A519-99C7-43B0ABECD5F0}"/>
              </a:ext>
            </a:extLst>
          </p:cNvPr>
          <p:cNvSpPr txBox="1"/>
          <p:nvPr/>
        </p:nvSpPr>
        <p:spPr>
          <a:xfrm>
            <a:off x="4753540" y="158636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954AB-D4A5-9C8B-3DC6-FC187C59A2C3}"/>
              </a:ext>
            </a:extLst>
          </p:cNvPr>
          <p:cNvSpPr txBox="1"/>
          <p:nvPr/>
        </p:nvSpPr>
        <p:spPr>
          <a:xfrm>
            <a:off x="4610565" y="328662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85790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3EDFB-DAC5-516C-94D8-AF64389A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16.06.2022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5F5BEC-FCB4-CB5A-52CB-78FFB74799AB}"/>
              </a:ext>
            </a:extLst>
          </p:cNvPr>
          <p:cNvSpPr txBox="1">
            <a:spLocks/>
          </p:cNvSpPr>
          <p:nvPr/>
        </p:nvSpPr>
        <p:spPr>
          <a:xfrm>
            <a:off x="245288" y="791167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0CC39-6D29-D668-F39B-DC71C12EE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4241" r="1131" b="1944"/>
          <a:stretch/>
        </p:blipFill>
        <p:spPr>
          <a:xfrm>
            <a:off x="6596950" y="3151716"/>
            <a:ext cx="5140530" cy="3140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92C8D-44C3-82F7-91FA-3DA4DE36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2" y="5084458"/>
            <a:ext cx="1780871" cy="134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69122-275B-4814-9E84-C0131C2D6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77" y="5086433"/>
            <a:ext cx="1786784" cy="1339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80B7B-8A98-2783-C860-F077FF0EF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 b="2527"/>
          <a:stretch/>
        </p:blipFill>
        <p:spPr>
          <a:xfrm>
            <a:off x="454520" y="1822421"/>
            <a:ext cx="1639560" cy="2151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3D417-40D2-28BD-E90A-A2208C108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2" t="-297" b="2824"/>
          <a:stretch/>
        </p:blipFill>
        <p:spPr>
          <a:xfrm>
            <a:off x="3112028" y="1703300"/>
            <a:ext cx="1742629" cy="228711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E524F9-59C1-BE20-B8AC-BDF0C11F416F}"/>
              </a:ext>
            </a:extLst>
          </p:cNvPr>
          <p:cNvSpPr/>
          <p:nvPr/>
        </p:nvSpPr>
        <p:spPr>
          <a:xfrm>
            <a:off x="2315933" y="2669740"/>
            <a:ext cx="58588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15B85D-FA8B-DA13-815D-8B164363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30" y="5084458"/>
            <a:ext cx="1782252" cy="1339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7B6CCA-4545-8D09-B545-16F550167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4" y="1259575"/>
            <a:ext cx="6657438" cy="17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4190-A62F-5B2C-3F42-0DD416DA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WORKS: Neuro-Symbolic AI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52A0-F925-B890-3804-B2C56796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38" y="2918548"/>
            <a:ext cx="11029615" cy="2707811"/>
          </a:xfrm>
        </p:spPr>
        <p:txBody>
          <a:bodyPr>
            <a:normAutofit/>
          </a:bodyPr>
          <a:lstStyle/>
          <a:p>
            <a:r>
              <a:rPr lang="de-DE" altLang="zh-CN" dirty="0"/>
              <a:t>Scene </a:t>
            </a:r>
            <a:r>
              <a:rPr lang="de-DE" altLang="zh-CN" dirty="0" err="1"/>
              <a:t>detection</a:t>
            </a:r>
            <a:endParaRPr lang="de-DE" altLang="zh-CN" dirty="0"/>
          </a:p>
          <a:p>
            <a:pPr lvl="1"/>
            <a:r>
              <a:rPr lang="de-DE" altLang="zh-CN" dirty="0" err="1"/>
              <a:t>Trees</a:t>
            </a:r>
            <a:r>
              <a:rPr lang="de-DE" altLang="zh-CN" dirty="0"/>
              <a:t> -&gt; </a:t>
            </a:r>
            <a:r>
              <a:rPr lang="en-US" altLang="zh-CN" dirty="0"/>
              <a:t>outdoors</a:t>
            </a:r>
          </a:p>
          <a:p>
            <a:pPr lvl="1"/>
            <a:r>
              <a:rPr lang="en-US" altLang="zh-CN" dirty="0"/>
              <a:t>Rocks everywhere -</a:t>
            </a:r>
            <a:r>
              <a:rPr lang="de-DE" altLang="zh-CN" dirty="0"/>
              <a:t>&gt; </a:t>
            </a:r>
            <a:r>
              <a:rPr lang="de-DE" altLang="zh-CN" dirty="0" err="1"/>
              <a:t>jungle</a:t>
            </a:r>
            <a:endParaRPr lang="de-DE" altLang="zh-CN" dirty="0"/>
          </a:p>
          <a:p>
            <a:r>
              <a:rPr lang="de-DE" altLang="zh-CN" dirty="0" err="1"/>
              <a:t>Inference</a:t>
            </a:r>
            <a:endParaRPr lang="de-DE" altLang="zh-CN" dirty="0"/>
          </a:p>
          <a:p>
            <a:pPr lvl="1"/>
            <a:r>
              <a:rPr lang="de-DE" altLang="zh-CN" dirty="0"/>
              <a:t>Who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driving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vehicle</a:t>
            </a:r>
            <a:r>
              <a:rPr lang="de-DE" altLang="zh-CN" dirty="0"/>
              <a:t>?</a:t>
            </a:r>
          </a:p>
          <a:p>
            <a:pPr lvl="1"/>
            <a:r>
              <a:rPr lang="de-DE" altLang="zh-CN" dirty="0" err="1"/>
              <a:t>Does</a:t>
            </a:r>
            <a:r>
              <a:rPr lang="de-DE" altLang="zh-CN" dirty="0"/>
              <a:t> </a:t>
            </a:r>
            <a:r>
              <a:rPr lang="de-DE" altLang="zh-CN" dirty="0" err="1"/>
              <a:t>this</a:t>
            </a:r>
            <a:r>
              <a:rPr lang="de-DE" altLang="zh-CN" dirty="0"/>
              <a:t> human </a:t>
            </a:r>
            <a:r>
              <a:rPr lang="de-DE" altLang="zh-CN" dirty="0" err="1"/>
              <a:t>need</a:t>
            </a:r>
            <a:r>
              <a:rPr lang="de-DE" altLang="zh-CN" dirty="0"/>
              <a:t> </a:t>
            </a:r>
            <a:r>
              <a:rPr lang="de-DE" altLang="zh-CN" dirty="0" err="1"/>
              <a:t>help</a:t>
            </a:r>
            <a:r>
              <a:rPr lang="de-DE" altLang="zh-CN" dirty="0"/>
              <a:t>?</a:t>
            </a:r>
          </a:p>
          <a:p>
            <a:pPr lvl="1"/>
            <a:endParaRPr lang="de-DE" altLang="zh-CN" dirty="0"/>
          </a:p>
          <a:p>
            <a:endParaRPr lang="de-DE" altLang="zh-CN" dirty="0"/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A125-2DDF-A0C4-4EB7-EBEC6681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9750-2C65-3FAE-E5F4-5C22E83A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46" y="3037114"/>
            <a:ext cx="3883037" cy="2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3C9D-3339-E0A6-02D8-72E58E08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9C86-9607-1FA3-8199-0FEDA6D4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Thank you!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6C51A-68F0-CD6C-1B10-B7CC1A53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16.06.2022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66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{87C3ECCD-0779-487B-B4D0-D7775B7374F9}tf33552983_win32</Template>
  <TotalTime>0</TotalTime>
  <Words>291</Words>
  <Application>Microsoft Office PowerPoint</Application>
  <PresentationFormat>Widescreen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Bahnschrift SemiBold SemiConden</vt:lpstr>
      <vt:lpstr>Calibri</vt:lpstr>
      <vt:lpstr>Cambria Math</vt:lpstr>
      <vt:lpstr>Franklin Gothic Book</vt:lpstr>
      <vt:lpstr>Franklin Gothic Demi</vt:lpstr>
      <vt:lpstr>Wingdings 2</vt:lpstr>
      <vt:lpstr>DividendVTI</vt:lpstr>
      <vt:lpstr>Presentation for Ph.D Application</vt:lpstr>
      <vt:lpstr>Improved Normal Inference from Calibrated illuminated RGB-d images</vt:lpstr>
      <vt:lpstr>Improved Normal Inference from Calibrated illuminated RGB-d images</vt:lpstr>
      <vt:lpstr>Gated Normal Neural Network (GNNN)</vt:lpstr>
      <vt:lpstr>PowerPoint Presentation</vt:lpstr>
      <vt:lpstr>PowerPoint Presentation</vt:lpstr>
      <vt:lpstr>PowerPoint Presentation</vt:lpstr>
      <vt:lpstr>FUTURE WORKS: Neuro-Symbolic AI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Ph.D Application</dc:title>
  <dc:creator>Jingyuan Sha</dc:creator>
  <cp:lastModifiedBy>Jingyuan Sha</cp:lastModifiedBy>
  <cp:revision>12</cp:revision>
  <dcterms:created xsi:type="dcterms:W3CDTF">2022-06-02T06:29:52Z</dcterms:created>
  <dcterms:modified xsi:type="dcterms:W3CDTF">2022-06-16T21:00:03Z</dcterms:modified>
</cp:coreProperties>
</file>